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</p:sldIdLst>
  <p:sldSz cy="5143500" cx="9144000"/>
  <p:notesSz cx="6858000" cy="9144000"/>
  <p:embeddedFontLst>
    <p:embeddedFont>
      <p:font typeface="Source Code Pro"/>
      <p:regular r:id="rId77"/>
      <p:bold r:id="rId78"/>
      <p:italic r:id="rId79"/>
      <p:boldItalic r:id="rId80"/>
    </p:embeddedFont>
    <p:embeddedFont>
      <p:font typeface="Oswald"/>
      <p:regular r:id="rId81"/>
      <p:bold r:id="rId8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0" Type="http://schemas.openxmlformats.org/officeDocument/2006/relationships/font" Target="fonts/SourceCodePro-boldItalic.fntdata"/><Relationship Id="rId82" Type="http://schemas.openxmlformats.org/officeDocument/2006/relationships/font" Target="fonts/Oswald-bold.fntdata"/><Relationship Id="rId81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font" Target="fonts/SourceCodePro-regular.fntdata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font" Target="fonts/SourceCodePro-italic.fntdata"/><Relationship Id="rId34" Type="http://schemas.openxmlformats.org/officeDocument/2006/relationships/slide" Target="slides/slide30.xml"/><Relationship Id="rId78" Type="http://schemas.openxmlformats.org/officeDocument/2006/relationships/font" Target="fonts/SourceCodePro-bold.fntdata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a3aa14e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aa3aa14e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b109c30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b109c30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b109c30d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b109c30d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b109c30d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b109c30d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b109c30d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b109c30d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9f88469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9f88469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aa3aa14e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aa3aa14e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b109c30d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b109c30d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b6a891fc0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b6a891fc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aac9096d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aac9096d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9ed4e1a51_0_17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9ed4e1a51_0_17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ac9096d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aac9096d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aac9096d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aac9096d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aac9096d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aac9096d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6a891fc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6a891fc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aac9096d8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aac9096d8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aac9096d8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aac9096d8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aac9096d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aac9096d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aac9096d8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aac9096d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ac9096d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aac9096d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aac9096d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aac9096d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9f88469f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9f88469f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aac9096d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aac9096d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b6a891fc0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b6a891fc0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9f88469f4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9f88469f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7c5334b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7c5334b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7c5334b3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7c5334b3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7c5334b3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7c5334b3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7c5334b3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7c5334b3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7c5334b3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7c5334b3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c5334b3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7c5334b3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7c5334b3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7c5334b3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109c30d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109c30d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7c5334b3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7c5334b3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7c5334b3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7c5334b3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c5334b3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c5334b3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7c5334b3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7c5334b3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7c5334b38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7c5334b38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7c5334b38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7c5334b38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7c5334b3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7c5334b3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c5334b3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7c5334b3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b6a891fc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b6a891fc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7c5334b38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7c5334b3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9f88469f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9f88469f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7c5334b3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7c5334b3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9f88469f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9f88469f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37c5334b38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37c5334b38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b6a891fc0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b6a891fc0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9f88469f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9f88469f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aa3aa14ed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aa3aa14ed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aa3aa14ed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aa3aa14ed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aa3aa14ed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aa3aa14ed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aa3aa14ed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aa3aa14ed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aa3aa14ed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3aa3aa14ed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aa3aa14e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aa3aa14e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aa3aa14ed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3aa3aa14ed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aa3aa14ed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aa3aa14ed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aa3aa14e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aa3aa14e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3aa3aa14ed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3aa3aa14ed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3aac9096d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3aac9096d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3aa3aa14ed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3aa3aa14ed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aac9096d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aac9096d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3aac9096d8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3aac9096d8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aac9096d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aac9096d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39f88469f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39f88469f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aa3aa14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aa3aa14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aac9096d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3aac9096d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aac9096d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aac9096d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aac9096d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3aac9096d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aa3aa14e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aa3aa14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aa3aa14e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aa3aa14e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1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0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26.png"/><Relationship Id="rId6" Type="http://schemas.openxmlformats.org/officeDocument/2006/relationships/image" Target="../media/image3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your Neurotransmitter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1002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categories that you learn about in psy-220</a:t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163700" y="1242250"/>
            <a:ext cx="8520600" cy="39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Amino Acids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Glutamate, GABA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Gaseous neurotransmitters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NO, CO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Nobody ever talks about these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Monoamines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Turns out a bunch of the common ones are connected!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Catecholamine pathway that links a whole buncha common neurotransmitters (</a:t>
            </a:r>
            <a:r>
              <a:rPr b="1" lang="en"/>
              <a:t>Dopamine &gt; </a:t>
            </a:r>
            <a:r>
              <a:rPr lang="en"/>
              <a:t>Norepinephrine</a:t>
            </a:r>
            <a:r>
              <a:rPr b="1" lang="en"/>
              <a:t> &gt; Epinephrine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Serotonin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Peptide neurotransmitters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Opioids, </a:t>
            </a:r>
            <a:r>
              <a:rPr b="1" lang="en"/>
              <a:t>Oxytocin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Others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/>
              <a:t>acetylcholine</a:t>
            </a:r>
            <a:r>
              <a:rPr lang="en"/>
              <a:t>, </a:t>
            </a:r>
            <a:r>
              <a:rPr b="1" lang="en"/>
              <a:t>endocannabinoids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Glutamate &amp; GABA: Two Sides of the Same Coin</a:t>
            </a:r>
            <a:endParaRPr/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311700" y="1447850"/>
            <a:ext cx="4920600" cy="3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450" y="1447850"/>
            <a:ext cx="2688450" cy="26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 txBox="1"/>
          <p:nvPr/>
        </p:nvSpPr>
        <p:spPr>
          <a:xfrm>
            <a:off x="6144400" y="4289850"/>
            <a:ext cx="26043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fact: this symbol is called the ‘taichi’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Glutamate &amp; GABA: Two Sides of the Same Coin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447850"/>
            <a:ext cx="4920600" cy="3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Glutamate: makes neurons fire more</a:t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450" y="1447850"/>
            <a:ext cx="2688450" cy="26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 txBox="1"/>
          <p:nvPr/>
        </p:nvSpPr>
        <p:spPr>
          <a:xfrm>
            <a:off x="6113525" y="4215725"/>
            <a:ext cx="26043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Jeff Cantle is gonna do a Techniques class fall quarter on CRISPR, hype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9660" y="1937247"/>
            <a:ext cx="572025" cy="4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Glutamate &amp; GABA: Two Sides of the Same Coin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447850"/>
            <a:ext cx="4920600" cy="3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Glutamate: makes neurons fire more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GABA: makes neurons fire less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450" y="1447850"/>
            <a:ext cx="2688450" cy="26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6144400" y="4289850"/>
            <a:ext cx="26043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Fun Fact: if you commit hard enough to asking random questions, you can get Jeff Carroll spend to spend the entire quarter on a single tangent</a:t>
            </a:r>
            <a:endParaRPr sz="1000"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9660" y="1937247"/>
            <a:ext cx="572025" cy="4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4947" y="3243775"/>
            <a:ext cx="501427" cy="47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Glutamate &amp; GABA: Two Sides of the Same Coin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2003250" y="1818000"/>
            <a:ext cx="5137500" cy="21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These two neurotransmitters are </a:t>
            </a:r>
            <a:r>
              <a:rPr b="1" lang="en"/>
              <a:t>everywhere</a:t>
            </a:r>
            <a:r>
              <a:rPr lang="en"/>
              <a:t>, and because they are the primary sources of excitation and inhibition, they should play a primary role in your mental schemas of neurotransmitter systems.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Glutamate</a:t>
            </a:r>
            <a:endParaRPr/>
          </a:p>
        </p:txBody>
      </p:sp>
      <p:sp>
        <p:nvSpPr>
          <p:cNvPr id="154" name="Google Shape;154;p27"/>
          <p:cNvSpPr txBox="1"/>
          <p:nvPr>
            <p:ph idx="1" type="body"/>
          </p:nvPr>
        </p:nvSpPr>
        <p:spPr>
          <a:xfrm>
            <a:off x="311700" y="1447850"/>
            <a:ext cx="4920600" cy="3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200" y="1838475"/>
            <a:ext cx="3225125" cy="163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Glutamate</a:t>
            </a:r>
            <a:endParaRPr/>
          </a:p>
        </p:txBody>
      </p:sp>
      <p:sp>
        <p:nvSpPr>
          <p:cNvPr id="161" name="Google Shape;161;p28"/>
          <p:cNvSpPr txBox="1"/>
          <p:nvPr>
            <p:ph idx="1" type="body"/>
          </p:nvPr>
        </p:nvSpPr>
        <p:spPr>
          <a:xfrm>
            <a:off x="311700" y="1447850"/>
            <a:ext cx="4920600" cy="3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literally just one of the 26 basic amino acids </a:t>
            </a:r>
            <a:r>
              <a:rPr lang="en"/>
              <a:t>(anionic version of glutamic acid)</a:t>
            </a:r>
            <a:endParaRPr/>
          </a:p>
        </p:txBody>
      </p:sp>
      <p:pic>
        <p:nvPicPr>
          <p:cNvPr id="162" name="Google Shape;16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200" y="1838475"/>
            <a:ext cx="3225125" cy="163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8"/>
          <p:cNvSpPr txBox="1"/>
          <p:nvPr/>
        </p:nvSpPr>
        <p:spPr>
          <a:xfrm>
            <a:off x="5676200" y="3776225"/>
            <a:ext cx="32967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super hyper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tries to tell everybody what to do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constantly shut down by GABA</a:t>
            </a:r>
            <a:endParaRPr sz="12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Glutamate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447850"/>
            <a:ext cx="4920600" cy="3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literally just one of the 26 basic amino acids (anionic version of glutamic acid)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Three major classes of receptor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AMPA (lets in calcium / sodium)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NMDA (REALLY cool functionally)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Metabotropic receptors (I know nothing about what these do, so I’m not gonna talk about them 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¯\_(ツ)_/¯</a:t>
            </a:r>
            <a:r>
              <a:rPr lang="en"/>
              <a:t>)</a:t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200" y="1838475"/>
            <a:ext cx="3225125" cy="16394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9"/>
          <p:cNvSpPr txBox="1"/>
          <p:nvPr/>
        </p:nvSpPr>
        <p:spPr>
          <a:xfrm>
            <a:off x="5676200" y="3776225"/>
            <a:ext cx="32967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GABA</a:t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11700" y="1515225"/>
            <a:ext cx="53052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500" y="2043875"/>
            <a:ext cx="3071249" cy="130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GABA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515225"/>
            <a:ext cx="53052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Synthesized from glutamate, they’re part of the same biosynthetic pathway</a:t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500" y="2043875"/>
            <a:ext cx="3071249" cy="13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/>
        </p:nvSpPr>
        <p:spPr>
          <a:xfrm>
            <a:off x="5972150" y="3580925"/>
            <a:ext cx="28587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-still in their grunge phase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-responsible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-low-key group leader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your Neurotransmitter</a:t>
            </a:r>
            <a:endParaRPr/>
          </a:p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Help From New Officers!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GABA</a:t>
            </a:r>
            <a:endParaRPr/>
          </a:p>
        </p:txBody>
      </p:sp>
      <p:sp>
        <p:nvSpPr>
          <p:cNvPr id="192" name="Google Shape;192;p32"/>
          <p:cNvSpPr txBox="1"/>
          <p:nvPr>
            <p:ph idx="1" type="body"/>
          </p:nvPr>
        </p:nvSpPr>
        <p:spPr>
          <a:xfrm>
            <a:off x="311700" y="1515225"/>
            <a:ext cx="53052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Synthesized from glutamate, they’re part of the same biosynthetic pathway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over the place</a:t>
            </a:r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500" y="2043875"/>
            <a:ext cx="3071249" cy="13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 txBox="1"/>
          <p:nvPr/>
        </p:nvSpPr>
        <p:spPr>
          <a:xfrm>
            <a:off x="5972150" y="3580925"/>
            <a:ext cx="28587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of glutamate (the </a:t>
            </a:r>
            <a:r>
              <a:rPr b="1" lang="en"/>
              <a:t>carboxylic acid</a:t>
            </a:r>
            <a:r>
              <a:rPr lang="en"/>
              <a:t>) just gets chopped off by an enzyme called glutamate </a:t>
            </a:r>
            <a:r>
              <a:rPr b="1" lang="en"/>
              <a:t>decarboxylase</a:t>
            </a:r>
            <a:r>
              <a:rPr lang="en"/>
              <a:t> to make it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GABA</a:t>
            </a:r>
            <a:endParaRPr/>
          </a:p>
        </p:txBody>
      </p:sp>
      <p:sp>
        <p:nvSpPr>
          <p:cNvPr id="200" name="Google Shape;200;p33"/>
          <p:cNvSpPr txBox="1"/>
          <p:nvPr>
            <p:ph idx="1" type="body"/>
          </p:nvPr>
        </p:nvSpPr>
        <p:spPr>
          <a:xfrm>
            <a:off x="311700" y="1515225"/>
            <a:ext cx="53052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Synthesized from glutamate, they’re part of the same biosynthetic pathway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over the place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Seriously, it’s everywhere in the brain</a:t>
            </a:r>
            <a:endParaRPr/>
          </a:p>
        </p:txBody>
      </p:sp>
      <p:pic>
        <p:nvPicPr>
          <p:cNvPr id="201" name="Google Shape;20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598" y="1412500"/>
            <a:ext cx="2909850" cy="21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3"/>
          <p:cNvSpPr txBox="1"/>
          <p:nvPr/>
        </p:nvSpPr>
        <p:spPr>
          <a:xfrm>
            <a:off x="5973600" y="3658125"/>
            <a:ext cx="28587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Fluorescently tagged</a:t>
            </a:r>
            <a:r>
              <a:rPr lang="en"/>
              <a:t> picture of some GABAergic neurons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(circa 2007, colorized)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GABA</a:t>
            </a:r>
            <a:endParaRPr/>
          </a:p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311700" y="1515225"/>
            <a:ext cx="5305200" cy="34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Synthesized from glutamate, they’re part of the same biosynthetic pathway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over the place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Seriously, it’s everywhere in the brain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Think of </a:t>
            </a:r>
            <a:r>
              <a:rPr b="1" lang="en"/>
              <a:t>GABA</a:t>
            </a:r>
            <a:r>
              <a:rPr lang="en"/>
              <a:t> as the </a:t>
            </a:r>
            <a:r>
              <a:rPr lang="en"/>
              <a:t>primary</a:t>
            </a:r>
            <a:r>
              <a:rPr b="1" lang="en"/>
              <a:t> </a:t>
            </a:r>
            <a:r>
              <a:rPr lang="en"/>
              <a:t>neurotransmitter </a:t>
            </a:r>
            <a:r>
              <a:rPr lang="en"/>
              <a:t>in charge of neural excitability, not glutamate</a:t>
            </a:r>
            <a:endParaRPr/>
          </a:p>
        </p:txBody>
      </p:sp>
      <p:sp>
        <p:nvSpPr>
          <p:cNvPr id="209" name="Google Shape;209;p34"/>
          <p:cNvSpPr txBox="1"/>
          <p:nvPr/>
        </p:nvSpPr>
        <p:spPr>
          <a:xfrm>
            <a:off x="5973600" y="3658125"/>
            <a:ext cx="28587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Electron microscopy picture of GABA inhibiting glutamatergic neurons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(circa 2014, colorized)</a:t>
            </a:r>
            <a:endParaRPr/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598" y="1515219"/>
            <a:ext cx="2858700" cy="2169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Acetylcholine</a:t>
            </a:r>
            <a:endParaRPr/>
          </a:p>
        </p:txBody>
      </p:sp>
      <p:sp>
        <p:nvSpPr>
          <p:cNvPr id="216" name="Google Shape;216;p35"/>
          <p:cNvSpPr txBox="1"/>
          <p:nvPr>
            <p:ph idx="1" type="body"/>
          </p:nvPr>
        </p:nvSpPr>
        <p:spPr>
          <a:xfrm>
            <a:off x="205750" y="1446425"/>
            <a:ext cx="5760600" cy="32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217" name="Google Shape;2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750" y="1875625"/>
            <a:ext cx="2872850" cy="1328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Acetylcholine</a:t>
            </a:r>
            <a:endParaRPr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205750" y="1446425"/>
            <a:ext cx="5760600" cy="32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lied a bit before about GABA and Glutamate being the most central neurotransmitters</a:t>
            </a:r>
            <a:endParaRPr/>
          </a:p>
        </p:txBody>
      </p:sp>
      <p:pic>
        <p:nvPicPr>
          <p:cNvPr id="224" name="Google Shape;2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750" y="1875625"/>
            <a:ext cx="2872850" cy="1328693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36"/>
          <p:cNvSpPr txBox="1"/>
          <p:nvPr/>
        </p:nvSpPr>
        <p:spPr>
          <a:xfrm>
            <a:off x="6228300" y="3323025"/>
            <a:ext cx="2712000" cy="13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-hangs out in the rec center weight room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-“the peripheral nervous system is important too guys!”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-the only one that doesn’t get annoyed by glutamate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Acetylcholine</a:t>
            </a:r>
            <a:endParaRPr/>
          </a:p>
        </p:txBody>
      </p:sp>
      <p:sp>
        <p:nvSpPr>
          <p:cNvPr id="231" name="Google Shape;231;p37"/>
          <p:cNvSpPr txBox="1"/>
          <p:nvPr>
            <p:ph idx="1" type="body"/>
          </p:nvPr>
        </p:nvSpPr>
        <p:spPr>
          <a:xfrm>
            <a:off x="205750" y="1446425"/>
            <a:ext cx="5760600" cy="32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lied a bit before about GABA and Glutamate being the most central neurotransmitters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muscles, Acetylcholine is king</a:t>
            </a:r>
            <a:endParaRPr/>
          </a:p>
        </p:txBody>
      </p:sp>
      <p:pic>
        <p:nvPicPr>
          <p:cNvPr id="232" name="Google Shape;23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750" y="1875625"/>
            <a:ext cx="2872850" cy="1328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Acetylcholine</a:t>
            </a:r>
            <a:endParaRPr/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205750" y="1446425"/>
            <a:ext cx="5760600" cy="32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lied a bit before about GABA and Glutamate being the most central neurotransmitters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muscles, Acetylcholine is 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Neurons in those ganglia that connect to the peripheral nervous system in the spinal cord are cholinergic</a:t>
            </a:r>
            <a:endParaRPr/>
          </a:p>
        </p:txBody>
      </p:sp>
      <p:pic>
        <p:nvPicPr>
          <p:cNvPr id="239" name="Google Shape;2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750" y="1875625"/>
            <a:ext cx="2872850" cy="1328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Acetylcholine</a:t>
            </a:r>
            <a:endParaRPr/>
          </a:p>
        </p:txBody>
      </p:sp>
      <p:sp>
        <p:nvSpPr>
          <p:cNvPr id="245" name="Google Shape;245;p39"/>
          <p:cNvSpPr txBox="1"/>
          <p:nvPr>
            <p:ph idx="1" type="body"/>
          </p:nvPr>
        </p:nvSpPr>
        <p:spPr>
          <a:xfrm>
            <a:off x="205750" y="1446425"/>
            <a:ext cx="5760600" cy="32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lied a bit before about GABA and Glutamate being the most central neurotransmitters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muscles, Acetylcholine is 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Neurons in those ganglia that connect to the peripheral nervous system in the spinal cord are cholinergic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REALLY bad if you mess with the Ach system incorrectly</a:t>
            </a:r>
            <a:endParaRPr/>
          </a:p>
        </p:txBody>
      </p:sp>
      <p:pic>
        <p:nvPicPr>
          <p:cNvPr id="246" name="Google Shape;24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750" y="1875625"/>
            <a:ext cx="2872850" cy="1328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Acetylcholine</a:t>
            </a:r>
            <a:endParaRPr/>
          </a:p>
        </p:txBody>
      </p:sp>
      <p:sp>
        <p:nvSpPr>
          <p:cNvPr id="252" name="Google Shape;252;p40"/>
          <p:cNvSpPr txBox="1"/>
          <p:nvPr>
            <p:ph idx="1" type="body"/>
          </p:nvPr>
        </p:nvSpPr>
        <p:spPr>
          <a:xfrm>
            <a:off x="205750" y="1446425"/>
            <a:ext cx="5760600" cy="32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lied a bit before about GABA and Glutamate being the most central neurotransmitters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muscles, Acetylcholine is 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Neurons in those ganglia that connect to the peripheral nervous system in the spinal cord are cholinergic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REALLY bad if you mess with the Ach system incorrectly</a:t>
            </a:r>
            <a:endParaRPr/>
          </a:p>
        </p:txBody>
      </p:sp>
      <p:sp>
        <p:nvSpPr>
          <p:cNvPr id="253" name="Google Shape;253;p40"/>
          <p:cNvSpPr txBox="1"/>
          <p:nvPr/>
        </p:nvSpPr>
        <p:spPr>
          <a:xfrm>
            <a:off x="6421575" y="3391600"/>
            <a:ext cx="2570100" cy="17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Sarin, which is a nerve gas used in WW1 and which is literally considered a weapon of mass destruction by the UN, acts on acetylcholine receptors to make you go into muscle spasms and quickly become super dead</a:t>
            </a:r>
            <a:endParaRPr sz="1200"/>
          </a:p>
        </p:txBody>
      </p:sp>
      <p:pic>
        <p:nvPicPr>
          <p:cNvPr id="254" name="Google Shape;2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1575" y="1401800"/>
            <a:ext cx="2570100" cy="1869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Acetylcholine</a:t>
            </a:r>
            <a:endParaRPr/>
          </a:p>
        </p:txBody>
      </p:sp>
      <p:sp>
        <p:nvSpPr>
          <p:cNvPr id="260" name="Google Shape;260;p41"/>
          <p:cNvSpPr txBox="1"/>
          <p:nvPr>
            <p:ph idx="1" type="body"/>
          </p:nvPr>
        </p:nvSpPr>
        <p:spPr>
          <a:xfrm>
            <a:off x="205750" y="1446425"/>
            <a:ext cx="5760600" cy="32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 lied a bit before about GABA and Glutamate being the most central neurotransmitters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muscles, Acetylcholine is 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Neurons in those ganglia that connect to the peripheral nervous system in the spinal cord are cholinergic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REALLY bad if you mess with the Ach system incorrectly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Nicotinic and muscarinic receptors</a:t>
            </a:r>
            <a:endParaRPr/>
          </a:p>
        </p:txBody>
      </p:sp>
      <p:pic>
        <p:nvPicPr>
          <p:cNvPr id="261" name="Google Shape;26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8750" y="1875625"/>
            <a:ext cx="2872850" cy="1328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1037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AND STUFF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Acetylcholine</a:t>
            </a:r>
            <a:endParaRPr/>
          </a:p>
        </p:txBody>
      </p:sp>
      <p:sp>
        <p:nvSpPr>
          <p:cNvPr id="267" name="Google Shape;267;p42"/>
          <p:cNvSpPr txBox="1"/>
          <p:nvPr/>
        </p:nvSpPr>
        <p:spPr>
          <a:xfrm>
            <a:off x="2112450" y="2531225"/>
            <a:ext cx="49191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(It has important roles in the central nervous system too)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150" y="594175"/>
            <a:ext cx="3757750" cy="353539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3"/>
          <p:cNvSpPr txBox="1"/>
          <p:nvPr>
            <p:ph type="title"/>
          </p:nvPr>
        </p:nvSpPr>
        <p:spPr>
          <a:xfrm>
            <a:off x="311700" y="4338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Dopamine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7150" y="594175"/>
            <a:ext cx="3757750" cy="3535398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4"/>
          <p:cNvSpPr txBox="1"/>
          <p:nvPr/>
        </p:nvSpPr>
        <p:spPr>
          <a:xfrm>
            <a:off x="5620500" y="4401675"/>
            <a:ext cx="32544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on your sweatshirt, so you should probably know what it is</a:t>
            </a:r>
            <a:endParaRPr/>
          </a:p>
        </p:txBody>
      </p:sp>
      <p:sp>
        <p:nvSpPr>
          <p:cNvPr id="280" name="Google Shape;280;p44"/>
          <p:cNvSpPr txBox="1"/>
          <p:nvPr>
            <p:ph type="title"/>
          </p:nvPr>
        </p:nvSpPr>
        <p:spPr>
          <a:xfrm>
            <a:off x="311700" y="4338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Dope-amine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5"/>
          <p:cNvSpPr txBox="1"/>
          <p:nvPr>
            <p:ph idx="1" type="body"/>
          </p:nvPr>
        </p:nvSpPr>
        <p:spPr>
          <a:xfrm>
            <a:off x="311700" y="1468825"/>
            <a:ext cx="4584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NOT ABOUT PLEASURE</a:t>
            </a:r>
            <a:endParaRPr/>
          </a:p>
        </p:txBody>
      </p:sp>
      <p:sp>
        <p:nvSpPr>
          <p:cNvPr id="286" name="Google Shape;286;p45"/>
          <p:cNvSpPr txBox="1"/>
          <p:nvPr/>
        </p:nvSpPr>
        <p:spPr>
          <a:xfrm>
            <a:off x="5081975" y="4224950"/>
            <a:ext cx="35001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was the popular kid in high school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motivated bookworm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likes going on hikes</a:t>
            </a:r>
            <a:endParaRPr sz="1200"/>
          </a:p>
        </p:txBody>
      </p:sp>
      <p:pic>
        <p:nvPicPr>
          <p:cNvPr id="287" name="Google Shape;2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400" y="1086675"/>
            <a:ext cx="2970150" cy="29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5"/>
          <p:cNvSpPr txBox="1"/>
          <p:nvPr>
            <p:ph type="title"/>
          </p:nvPr>
        </p:nvSpPr>
        <p:spPr>
          <a:xfrm>
            <a:off x="311700" y="4338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Dope-amine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6"/>
          <p:cNvSpPr txBox="1"/>
          <p:nvPr>
            <p:ph idx="1" type="body"/>
          </p:nvPr>
        </p:nvSpPr>
        <p:spPr>
          <a:xfrm>
            <a:off x="311700" y="1468825"/>
            <a:ext cx="4584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NOT ABOUT PLEASURE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NOT ABOUT PLEASURE</a:t>
            </a:r>
            <a:endParaRPr/>
          </a:p>
        </p:txBody>
      </p:sp>
      <p:sp>
        <p:nvSpPr>
          <p:cNvPr id="294" name="Google Shape;294;p46"/>
          <p:cNvSpPr txBox="1"/>
          <p:nvPr/>
        </p:nvSpPr>
        <p:spPr>
          <a:xfrm>
            <a:off x="5201700" y="4133600"/>
            <a:ext cx="36738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 once went into Dr. Grimm’s office hours to ask about the DA receptor system and he had no idea who I was and it was really awkward when I realized that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95" name="Google Shape;29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785400" y="1086675"/>
            <a:ext cx="2970150" cy="297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6"/>
          <p:cNvSpPr txBox="1"/>
          <p:nvPr>
            <p:ph type="title"/>
          </p:nvPr>
        </p:nvSpPr>
        <p:spPr>
          <a:xfrm>
            <a:off x="311700" y="4338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Dope-amine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7"/>
          <p:cNvSpPr txBox="1"/>
          <p:nvPr>
            <p:ph type="title"/>
          </p:nvPr>
        </p:nvSpPr>
        <p:spPr>
          <a:xfrm>
            <a:off x="311700" y="4338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Dope-amine</a:t>
            </a:r>
            <a:endParaRPr/>
          </a:p>
        </p:txBody>
      </p:sp>
      <p:sp>
        <p:nvSpPr>
          <p:cNvPr id="302" name="Google Shape;302;p47"/>
          <p:cNvSpPr txBox="1"/>
          <p:nvPr>
            <p:ph idx="1" type="body"/>
          </p:nvPr>
        </p:nvSpPr>
        <p:spPr>
          <a:xfrm>
            <a:off x="311700" y="1392625"/>
            <a:ext cx="4584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NOT ABOUT PLEASURE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NOT ABOUT PLEASURE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IT’S NOT ABOUT PLEASURE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Signifies the value of a reward</a:t>
            </a:r>
            <a:endParaRPr/>
          </a:p>
        </p:txBody>
      </p:sp>
      <p:sp>
        <p:nvSpPr>
          <p:cNvPr id="303" name="Google Shape;303;p47"/>
          <p:cNvSpPr txBox="1"/>
          <p:nvPr/>
        </p:nvSpPr>
        <p:spPr>
          <a:xfrm>
            <a:off x="5198600" y="4121700"/>
            <a:ext cx="32205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Fortunately he was just excited that someone came into his office to talk about DA, and happily gave me a wonderfully fat review paper to read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304" name="Google Shape;3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5785400" y="1086675"/>
            <a:ext cx="2970150" cy="29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type="title"/>
          </p:nvPr>
        </p:nvSpPr>
        <p:spPr>
          <a:xfrm>
            <a:off x="311700" y="4338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Dope-amine</a:t>
            </a:r>
            <a:endParaRPr/>
          </a:p>
        </p:txBody>
      </p:sp>
      <p:sp>
        <p:nvSpPr>
          <p:cNvPr id="310" name="Google Shape;310;p48"/>
          <p:cNvSpPr txBox="1"/>
          <p:nvPr>
            <p:ph idx="1" type="body"/>
          </p:nvPr>
        </p:nvSpPr>
        <p:spPr>
          <a:xfrm>
            <a:off x="2332350" y="2034325"/>
            <a:ext cx="4479300" cy="167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/>
              <a:t>How does this reward value stuff work?</a:t>
            </a:r>
            <a:endParaRPr sz="30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9"/>
          <p:cNvSpPr txBox="1"/>
          <p:nvPr>
            <p:ph type="title"/>
          </p:nvPr>
        </p:nvSpPr>
        <p:spPr>
          <a:xfrm>
            <a:off x="311700" y="4338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Dope-amine</a:t>
            </a:r>
            <a:endParaRPr/>
          </a:p>
        </p:txBody>
      </p:sp>
      <p:sp>
        <p:nvSpPr>
          <p:cNvPr id="316" name="Google Shape;316;p49"/>
          <p:cNvSpPr txBox="1"/>
          <p:nvPr>
            <p:ph idx="1" type="body"/>
          </p:nvPr>
        </p:nvSpPr>
        <p:spPr>
          <a:xfrm>
            <a:off x="311700" y="1468825"/>
            <a:ext cx="4584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Monkeys press a lever, then get a reward</a:t>
            </a:r>
            <a:endParaRPr/>
          </a:p>
        </p:txBody>
      </p:sp>
      <p:pic>
        <p:nvPicPr>
          <p:cNvPr id="317" name="Google Shape;31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600" y="1755913"/>
            <a:ext cx="3942600" cy="2525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/>
          <p:nvPr>
            <p:ph type="title"/>
          </p:nvPr>
        </p:nvSpPr>
        <p:spPr>
          <a:xfrm>
            <a:off x="311700" y="4338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Dope-amine</a:t>
            </a:r>
            <a:endParaRPr/>
          </a:p>
        </p:txBody>
      </p:sp>
      <p:sp>
        <p:nvSpPr>
          <p:cNvPr id="323" name="Google Shape;323;p50"/>
          <p:cNvSpPr txBox="1"/>
          <p:nvPr>
            <p:ph idx="1" type="body"/>
          </p:nvPr>
        </p:nvSpPr>
        <p:spPr>
          <a:xfrm>
            <a:off x="311700" y="1468825"/>
            <a:ext cx="4584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Monkeys press a lever, then get a reward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Dopamine goes up</a:t>
            </a:r>
            <a:endParaRPr/>
          </a:p>
        </p:txBody>
      </p:sp>
      <p:pic>
        <p:nvPicPr>
          <p:cNvPr id="324" name="Google Shape;32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075" y="1755913"/>
            <a:ext cx="3942600" cy="2525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/>
          <p:nvPr>
            <p:ph type="title"/>
          </p:nvPr>
        </p:nvSpPr>
        <p:spPr>
          <a:xfrm>
            <a:off x="311700" y="4338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Dope-amine</a:t>
            </a:r>
            <a:endParaRPr/>
          </a:p>
        </p:txBody>
      </p:sp>
      <p:sp>
        <p:nvSpPr>
          <p:cNvPr id="330" name="Google Shape;330;p51"/>
          <p:cNvSpPr txBox="1"/>
          <p:nvPr>
            <p:ph idx="1" type="body"/>
          </p:nvPr>
        </p:nvSpPr>
        <p:spPr>
          <a:xfrm>
            <a:off x="311700" y="1468825"/>
            <a:ext cx="4584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Monkeys press a lever, then get a reward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Dopamine goes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experiment: monkeys only get reward half the time</a:t>
            </a:r>
            <a:endParaRPr/>
          </a:p>
        </p:txBody>
      </p:sp>
      <p:pic>
        <p:nvPicPr>
          <p:cNvPr id="331" name="Google Shape;3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9725" y="1755913"/>
            <a:ext cx="3942600" cy="2525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1037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 AND STUFF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500" y="684200"/>
            <a:ext cx="8217672" cy="428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2"/>
          <p:cNvSpPr txBox="1"/>
          <p:nvPr>
            <p:ph type="title"/>
          </p:nvPr>
        </p:nvSpPr>
        <p:spPr>
          <a:xfrm>
            <a:off x="311700" y="4338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Dope-amine</a:t>
            </a:r>
            <a:endParaRPr/>
          </a:p>
        </p:txBody>
      </p:sp>
      <p:sp>
        <p:nvSpPr>
          <p:cNvPr id="337" name="Google Shape;337;p52"/>
          <p:cNvSpPr txBox="1"/>
          <p:nvPr>
            <p:ph idx="1" type="body"/>
          </p:nvPr>
        </p:nvSpPr>
        <p:spPr>
          <a:xfrm>
            <a:off x="311700" y="1468825"/>
            <a:ext cx="4584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Monkeys press a lever, then get a reward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Dopamine goes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experiment: monkeys only get reward half the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Dopamine goes WAY up</a:t>
            </a:r>
            <a:endParaRPr/>
          </a:p>
        </p:txBody>
      </p:sp>
      <p:pic>
        <p:nvPicPr>
          <p:cNvPr id="338" name="Google Shape;3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9000" y="1755913"/>
            <a:ext cx="3942600" cy="2525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4338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Dope-amine</a:t>
            </a:r>
            <a:endParaRPr/>
          </a:p>
        </p:txBody>
      </p:sp>
      <p:sp>
        <p:nvSpPr>
          <p:cNvPr id="344" name="Google Shape;344;p53"/>
          <p:cNvSpPr txBox="1"/>
          <p:nvPr>
            <p:ph idx="1" type="body"/>
          </p:nvPr>
        </p:nvSpPr>
        <p:spPr>
          <a:xfrm>
            <a:off x="311700" y="1468825"/>
            <a:ext cx="4584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Monkeys press a lever, then get a reward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Dopamine goes 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the experiment: monkeys only get reward half the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Dopamine goes WAY up</a:t>
            </a:r>
            <a:endParaRPr/>
          </a:p>
        </p:txBody>
      </p:sp>
      <p:pic>
        <p:nvPicPr>
          <p:cNvPr id="345" name="Google Shape;3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925" y="1755900"/>
            <a:ext cx="3942600" cy="2525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4"/>
          <p:cNvSpPr txBox="1"/>
          <p:nvPr>
            <p:ph type="title"/>
          </p:nvPr>
        </p:nvSpPr>
        <p:spPr>
          <a:xfrm>
            <a:off x="311700" y="4338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Dope-amine</a:t>
            </a:r>
            <a:endParaRPr/>
          </a:p>
        </p:txBody>
      </p:sp>
      <p:sp>
        <p:nvSpPr>
          <p:cNvPr id="351" name="Google Shape;351;p54"/>
          <p:cNvSpPr txBox="1"/>
          <p:nvPr>
            <p:ph idx="1" type="body"/>
          </p:nvPr>
        </p:nvSpPr>
        <p:spPr>
          <a:xfrm>
            <a:off x="543600" y="2173175"/>
            <a:ext cx="8288700" cy="16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Crucial insight: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/>
              <a:t>IT SEPARATES SIGNAL FROM THE NOISE</a:t>
            </a:r>
            <a:endParaRPr sz="3000"/>
          </a:p>
        </p:txBody>
      </p:sp>
      <p:sp>
        <p:nvSpPr>
          <p:cNvPr id="352" name="Google Shape;352;p54"/>
          <p:cNvSpPr txBox="1"/>
          <p:nvPr/>
        </p:nvSpPr>
        <p:spPr>
          <a:xfrm>
            <a:off x="1668150" y="4419600"/>
            <a:ext cx="51342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https://www.youtube.com/watch?v=ZIRZu1dRp8Q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type="title"/>
          </p:nvPr>
        </p:nvSpPr>
        <p:spPr>
          <a:xfrm>
            <a:off x="311700" y="4338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Dope-amine</a:t>
            </a:r>
            <a:endParaRPr/>
          </a:p>
        </p:txBody>
      </p:sp>
      <p:sp>
        <p:nvSpPr>
          <p:cNvPr id="358" name="Google Shape;358;p55"/>
          <p:cNvSpPr txBox="1"/>
          <p:nvPr/>
        </p:nvSpPr>
        <p:spPr>
          <a:xfrm>
            <a:off x="3002700" y="2380750"/>
            <a:ext cx="3503100" cy="1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Important structures / pathways</a:t>
            </a:r>
            <a:endParaRPr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/>
          <p:nvPr>
            <p:ph type="title"/>
          </p:nvPr>
        </p:nvSpPr>
        <p:spPr>
          <a:xfrm>
            <a:off x="311700" y="4338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Dope-amine</a:t>
            </a:r>
            <a:endParaRPr/>
          </a:p>
        </p:txBody>
      </p:sp>
      <p:sp>
        <p:nvSpPr>
          <p:cNvPr id="364" name="Google Shape;364;p56"/>
          <p:cNvSpPr txBox="1"/>
          <p:nvPr/>
        </p:nvSpPr>
        <p:spPr>
          <a:xfrm>
            <a:off x="3002700" y="2380750"/>
            <a:ext cx="3503100" cy="11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Important structures / pathways</a:t>
            </a:r>
            <a:endParaRPr sz="2400"/>
          </a:p>
        </p:txBody>
      </p:sp>
      <p:sp>
        <p:nvSpPr>
          <p:cNvPr id="365" name="Google Shape;365;p56"/>
          <p:cNvSpPr txBox="1"/>
          <p:nvPr/>
        </p:nvSpPr>
        <p:spPr>
          <a:xfrm>
            <a:off x="2452525" y="2452525"/>
            <a:ext cx="3508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*some</a:t>
            </a: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7"/>
          <p:cNvSpPr txBox="1"/>
          <p:nvPr>
            <p:ph type="title"/>
          </p:nvPr>
        </p:nvSpPr>
        <p:spPr>
          <a:xfrm>
            <a:off x="311700" y="4338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Dope-amine</a:t>
            </a:r>
            <a:endParaRPr/>
          </a:p>
        </p:txBody>
      </p:sp>
      <p:sp>
        <p:nvSpPr>
          <p:cNvPr id="371" name="Google Shape;371;p57"/>
          <p:cNvSpPr txBox="1"/>
          <p:nvPr>
            <p:ph idx="1" type="body"/>
          </p:nvPr>
        </p:nvSpPr>
        <p:spPr>
          <a:xfrm>
            <a:off x="311700" y="1468825"/>
            <a:ext cx="4584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D1-D5: receptors.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g-protein coupled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Excitation: D1, D5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Inhibition: D2, D3, D4</a:t>
            </a:r>
            <a:endParaRPr/>
          </a:p>
        </p:txBody>
      </p:sp>
      <p:pic>
        <p:nvPicPr>
          <p:cNvPr id="372" name="Google Shape;37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900" y="1310500"/>
            <a:ext cx="3942599" cy="2621098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7"/>
          <p:cNvSpPr txBox="1"/>
          <p:nvPr/>
        </p:nvSpPr>
        <p:spPr>
          <a:xfrm>
            <a:off x="4754250" y="4123050"/>
            <a:ext cx="3942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 of Google Image search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>
            <p:ph type="title"/>
          </p:nvPr>
        </p:nvSpPr>
        <p:spPr>
          <a:xfrm>
            <a:off x="311700" y="433875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Dope-amine</a:t>
            </a:r>
            <a:endParaRPr/>
          </a:p>
        </p:txBody>
      </p:sp>
      <p:sp>
        <p:nvSpPr>
          <p:cNvPr id="379" name="Google Shape;379;p58"/>
          <p:cNvSpPr txBox="1"/>
          <p:nvPr>
            <p:ph idx="1" type="body"/>
          </p:nvPr>
        </p:nvSpPr>
        <p:spPr>
          <a:xfrm>
            <a:off x="311700" y="1468825"/>
            <a:ext cx="4584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D1-D5: receptors.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g-protein coupled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Excitation: D1, D5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Inhibition: D2, D3, D4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VTA, Nucleus Accumbens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#mesocorticolimbic life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Nucleus accumbens shell, core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Motor stuff (Parkinson’s)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“reward”</a:t>
            </a:r>
            <a:endParaRPr/>
          </a:p>
        </p:txBody>
      </p:sp>
      <p:sp>
        <p:nvSpPr>
          <p:cNvPr id="380" name="Google Shape;380;p58"/>
          <p:cNvSpPr txBox="1"/>
          <p:nvPr/>
        </p:nvSpPr>
        <p:spPr>
          <a:xfrm>
            <a:off x="4754250" y="4123050"/>
            <a:ext cx="3942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p</a:t>
            </a:r>
            <a:r>
              <a:rPr lang="en"/>
              <a:t>age 1 of Google Image search</a:t>
            </a:r>
            <a:endParaRPr/>
          </a:p>
        </p:txBody>
      </p:sp>
      <p:pic>
        <p:nvPicPr>
          <p:cNvPr id="381" name="Google Shape;38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9325" y="1378138"/>
            <a:ext cx="4456275" cy="23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9"/>
          <p:cNvSpPr txBox="1"/>
          <p:nvPr/>
        </p:nvSpPr>
        <p:spPr>
          <a:xfrm>
            <a:off x="1751500" y="1701825"/>
            <a:ext cx="5737500" cy="252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OK done with Dopamine</a:t>
            </a:r>
            <a:endParaRPr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Serotonin</a:t>
            </a:r>
            <a:endParaRPr/>
          </a:p>
        </p:txBody>
      </p:sp>
      <p:sp>
        <p:nvSpPr>
          <p:cNvPr id="392" name="Google Shape;392;p60"/>
          <p:cNvSpPr txBox="1"/>
          <p:nvPr>
            <p:ph idx="1" type="body"/>
          </p:nvPr>
        </p:nvSpPr>
        <p:spPr>
          <a:xfrm>
            <a:off x="311700" y="1468825"/>
            <a:ext cx="515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Produced in Raphe nuclei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Involved in mood, cognition, neurodevelopment &amp; neurogenesis, motor control, &amp; nociception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receptors of any neurotransmitter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15 separate receptor genes identified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one transporter (5-HTT)</a:t>
            </a:r>
            <a:endParaRPr/>
          </a:p>
        </p:txBody>
      </p:sp>
      <p:pic>
        <p:nvPicPr>
          <p:cNvPr id="393" name="Google Shape;3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9900" y="836025"/>
            <a:ext cx="3092393" cy="3732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8728" y="182737"/>
            <a:ext cx="1538751" cy="111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61"/>
          <p:cNvPicPr preferRelativeResize="0"/>
          <p:nvPr/>
        </p:nvPicPr>
        <p:blipFill rotWithShape="1">
          <a:blip r:embed="rId3">
            <a:alphaModFix/>
          </a:blip>
          <a:srcRect b="8140" l="0" r="0" t="-8140"/>
          <a:stretch/>
        </p:blipFill>
        <p:spPr>
          <a:xfrm>
            <a:off x="4579025" y="829551"/>
            <a:ext cx="4091101" cy="4378452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6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Serotonin</a:t>
            </a:r>
            <a:endParaRPr/>
          </a:p>
        </p:txBody>
      </p:sp>
      <p:sp>
        <p:nvSpPr>
          <p:cNvPr id="401" name="Google Shape;401;p61"/>
          <p:cNvSpPr txBox="1"/>
          <p:nvPr>
            <p:ph idx="1" type="body"/>
          </p:nvPr>
        </p:nvSpPr>
        <p:spPr>
          <a:xfrm>
            <a:off x="311700" y="1468825"/>
            <a:ext cx="515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Low levels associated with low affect &amp; mood disorders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</a:pPr>
            <a:r>
              <a:rPr lang="en"/>
              <a:t>Excessive reuptake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5-HTT promoter polymorphism</a:t>
            </a:r>
            <a:endParaRPr/>
          </a:p>
          <a:p>
            <a: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Results in overexpression of reuptake protein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SSRIs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Selective Serotonin Reuptake Inhibitors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 available serotonin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Vitamin D = precursor</a:t>
            </a:r>
            <a:endParaRPr/>
          </a:p>
        </p:txBody>
      </p:sp>
      <p:pic>
        <p:nvPicPr>
          <p:cNvPr id="402" name="Google Shape;402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8728" y="182737"/>
            <a:ext cx="1538751" cy="111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1002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categories that you learn about in psy-220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163700" y="1242250"/>
            <a:ext cx="8520600" cy="39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Amino Acids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Glutamate, GABA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" y="849675"/>
            <a:ext cx="9144000" cy="5425432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2"/>
          <p:cNvSpPr txBox="1"/>
          <p:nvPr>
            <p:ph type="title"/>
          </p:nvPr>
        </p:nvSpPr>
        <p:spPr>
          <a:xfrm>
            <a:off x="4143050" y="372500"/>
            <a:ext cx="46890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Oxytocin</a:t>
            </a:r>
            <a:endParaRPr/>
          </a:p>
        </p:txBody>
      </p:sp>
      <p:sp>
        <p:nvSpPr>
          <p:cNvPr id="409" name="Google Shape;409;p62"/>
          <p:cNvSpPr txBox="1"/>
          <p:nvPr>
            <p:ph idx="1" type="body"/>
          </p:nvPr>
        </p:nvSpPr>
        <p:spPr>
          <a:xfrm>
            <a:off x="311700" y="1468825"/>
            <a:ext cx="8520600" cy="31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3"/>
          <p:cNvSpPr txBox="1"/>
          <p:nvPr>
            <p:ph type="title"/>
          </p:nvPr>
        </p:nvSpPr>
        <p:spPr>
          <a:xfrm>
            <a:off x="31165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Oxytocin</a:t>
            </a:r>
            <a:endParaRPr/>
          </a:p>
        </p:txBody>
      </p:sp>
      <p:sp>
        <p:nvSpPr>
          <p:cNvPr id="415" name="Google Shape;415;p63"/>
          <p:cNvSpPr txBox="1"/>
          <p:nvPr>
            <p:ph idx="1" type="body"/>
          </p:nvPr>
        </p:nvSpPr>
        <p:spPr>
          <a:xfrm>
            <a:off x="311700" y="1468825"/>
            <a:ext cx="8520600" cy="31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Love isn’t real</a:t>
            </a:r>
            <a:endParaRPr/>
          </a:p>
        </p:txBody>
      </p:sp>
      <p:pic>
        <p:nvPicPr>
          <p:cNvPr id="416" name="Google Shape;41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913" y="2502175"/>
            <a:ext cx="30003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4"/>
          <p:cNvSpPr txBox="1"/>
          <p:nvPr>
            <p:ph type="title"/>
          </p:nvPr>
        </p:nvSpPr>
        <p:spPr>
          <a:xfrm>
            <a:off x="31165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Oxytocin</a:t>
            </a:r>
            <a:endParaRPr/>
          </a:p>
        </p:txBody>
      </p:sp>
      <p:sp>
        <p:nvSpPr>
          <p:cNvPr id="422" name="Google Shape;422;p64"/>
          <p:cNvSpPr txBox="1"/>
          <p:nvPr>
            <p:ph idx="1" type="body"/>
          </p:nvPr>
        </p:nvSpPr>
        <p:spPr>
          <a:xfrm>
            <a:off x="311700" y="1468825"/>
            <a:ext cx="7327200" cy="31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Love isn’t real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Produced by various peripheral tissues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Uterus, placenta, testes, heart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Released from posterior pituitary gland in response to specific stimuli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Anti-stress effect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Facilitates social bonding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 necessary for reproduction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Needed for lactation, estrus, childbirth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Also erections and ejaculation in males</a:t>
            </a:r>
            <a:endParaRPr/>
          </a:p>
        </p:txBody>
      </p:sp>
      <p:pic>
        <p:nvPicPr>
          <p:cNvPr id="423" name="Google Shape;42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1913" y="2502175"/>
            <a:ext cx="3000375" cy="20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64"/>
          <p:cNvSpPr txBox="1"/>
          <p:nvPr/>
        </p:nvSpPr>
        <p:spPr>
          <a:xfrm>
            <a:off x="6693375" y="450375"/>
            <a:ext cx="2077800" cy="17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Epinephrine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Epinephrine</a:t>
            </a:r>
            <a:endParaRPr/>
          </a:p>
        </p:txBody>
      </p:sp>
      <p:sp>
        <p:nvSpPr>
          <p:cNvPr id="435" name="Google Shape;435;p66"/>
          <p:cNvSpPr txBox="1"/>
          <p:nvPr>
            <p:ph idx="1" type="body"/>
          </p:nvPr>
        </p:nvSpPr>
        <p:spPr>
          <a:xfrm>
            <a:off x="311700" y="1468825"/>
            <a:ext cx="515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Secretly adrenaline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550" y="96750"/>
            <a:ext cx="3145126" cy="18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7"/>
          <p:cNvSpPr txBox="1"/>
          <p:nvPr>
            <p:ph type="title"/>
          </p:nvPr>
        </p:nvSpPr>
        <p:spPr>
          <a:xfrm>
            <a:off x="273725" y="3801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Epinephrine</a:t>
            </a:r>
            <a:endParaRPr/>
          </a:p>
        </p:txBody>
      </p:sp>
      <p:sp>
        <p:nvSpPr>
          <p:cNvPr id="442" name="Google Shape;442;p67"/>
          <p:cNvSpPr txBox="1"/>
          <p:nvPr>
            <p:ph idx="1" type="body"/>
          </p:nvPr>
        </p:nvSpPr>
        <p:spPr>
          <a:xfrm>
            <a:off x="311700" y="146125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Secretly adrenaline.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Norepinephrine’s cooler cousin (methyl groups make you cool).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Made by your friendly neighborhood adrenal glands.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9438" y="3043788"/>
            <a:ext cx="3145125" cy="1572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8550" y="96750"/>
            <a:ext cx="3145126" cy="18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8"/>
          <p:cNvSpPr txBox="1"/>
          <p:nvPr>
            <p:ph type="title"/>
          </p:nvPr>
        </p:nvSpPr>
        <p:spPr>
          <a:xfrm>
            <a:off x="273725" y="3801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Epinephrine</a:t>
            </a:r>
            <a:endParaRPr/>
          </a:p>
        </p:txBody>
      </p:sp>
      <p:sp>
        <p:nvSpPr>
          <p:cNvPr id="450" name="Google Shape;450;p68"/>
          <p:cNvSpPr txBox="1"/>
          <p:nvPr>
            <p:ph idx="1" type="body"/>
          </p:nvPr>
        </p:nvSpPr>
        <p:spPr>
          <a:xfrm>
            <a:off x="311700" y="1461250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Secretly adrenaline.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Norepinephrine’s cooler cousin (methyl groups make you cool).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of the causes for your fight/flight response via arousal of sympathetic nervous system.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992" y="3223025"/>
            <a:ext cx="2512126" cy="167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6413" y="3363825"/>
            <a:ext cx="275272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5950" y="2755000"/>
            <a:ext cx="2126405" cy="1872774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68"/>
          <p:cNvSpPr/>
          <p:nvPr/>
        </p:nvSpPr>
        <p:spPr>
          <a:xfrm rot="5400000">
            <a:off x="6913700" y="3071550"/>
            <a:ext cx="2253000" cy="19752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Epinephrine-receptor stuff</a:t>
            </a:r>
            <a:endParaRPr/>
          </a:p>
        </p:txBody>
      </p:sp>
      <p:sp>
        <p:nvSpPr>
          <p:cNvPr id="460" name="Google Shape;460;p69"/>
          <p:cNvSpPr txBox="1"/>
          <p:nvPr/>
        </p:nvSpPr>
        <p:spPr>
          <a:xfrm>
            <a:off x="539425" y="1375150"/>
            <a:ext cx="81369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I know you wanted some more of them metabotropic receptors.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Epinephrine-receptor stuff</a:t>
            </a:r>
            <a:endParaRPr/>
          </a:p>
        </p:txBody>
      </p:sp>
      <p:sp>
        <p:nvSpPr>
          <p:cNvPr id="466" name="Google Shape;466;p70"/>
          <p:cNvSpPr txBox="1"/>
          <p:nvPr/>
        </p:nvSpPr>
        <p:spPr>
          <a:xfrm>
            <a:off x="539425" y="1375150"/>
            <a:ext cx="8136900" cy="3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I know you wanted some more of them metabotropic receptors.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5 kinds: alpha 1&amp;2, beta 1,2, &amp; 3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67" name="Google Shape;46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0500" y="2811326"/>
            <a:ext cx="3711799" cy="165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100" y="2417475"/>
            <a:ext cx="2654925" cy="266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70"/>
          <p:cNvSpPr txBox="1"/>
          <p:nvPr/>
        </p:nvSpPr>
        <p:spPr>
          <a:xfrm>
            <a:off x="3785475" y="4649650"/>
            <a:ext cx="42153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1 of Google images part IV 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075" y="1170000"/>
            <a:ext cx="2900375" cy="18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7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Epinephrine - Medicinal uses</a:t>
            </a:r>
            <a:endParaRPr/>
          </a:p>
        </p:txBody>
      </p:sp>
      <p:sp>
        <p:nvSpPr>
          <p:cNvPr id="476" name="Google Shape;476;p71"/>
          <p:cNvSpPr txBox="1"/>
          <p:nvPr/>
        </p:nvSpPr>
        <p:spPr>
          <a:xfrm>
            <a:off x="417850" y="1283975"/>
            <a:ext cx="8205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Epipen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77" name="Google Shape;47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93" y="1618243"/>
            <a:ext cx="939775" cy="10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71"/>
          <p:cNvSpPr txBox="1"/>
          <p:nvPr/>
        </p:nvSpPr>
        <p:spPr>
          <a:xfrm>
            <a:off x="7515100" y="2788325"/>
            <a:ext cx="14511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stabby boi</a:t>
            </a:r>
            <a:endParaRPr/>
          </a:p>
        </p:txBody>
      </p:sp>
      <p:pic>
        <p:nvPicPr>
          <p:cNvPr id="479" name="Google Shape;47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8775" y="1646351"/>
            <a:ext cx="1451101" cy="119886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1"/>
          <p:cNvSpPr txBox="1"/>
          <p:nvPr/>
        </p:nvSpPr>
        <p:spPr>
          <a:xfrm>
            <a:off x="5113100" y="2780675"/>
            <a:ext cx="21273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Life-threatening anaphylactic shock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1002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categories that you learn about in psy-220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163700" y="1242250"/>
            <a:ext cx="8520600" cy="39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Amino Acids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Glutamate, GABA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Gaseous neurotransmitters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NO, CO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Nobody ever talks about these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075" y="1170000"/>
            <a:ext cx="2900375" cy="18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7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Epinephrine - Medicinal uses</a:t>
            </a:r>
            <a:endParaRPr/>
          </a:p>
        </p:txBody>
      </p:sp>
      <p:sp>
        <p:nvSpPr>
          <p:cNvPr id="487" name="Google Shape;487;p72"/>
          <p:cNvSpPr txBox="1"/>
          <p:nvPr/>
        </p:nvSpPr>
        <p:spPr>
          <a:xfrm>
            <a:off x="417850" y="1283975"/>
            <a:ext cx="8205300" cy="3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●"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Epipen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○"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Vasoconstriction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○"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Increased </a:t>
            </a: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blood flow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○"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Bronchodilation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Source Code Pro"/>
              <a:buChar char="○"/>
            </a:pPr>
            <a:r>
              <a:rPr lang="en" sz="1800">
                <a:latin typeface="Source Code Pro"/>
                <a:ea typeface="Source Code Pro"/>
                <a:cs typeface="Source Code Pro"/>
                <a:sym typeface="Source Code Pro"/>
              </a:rPr>
              <a:t>Makes people not die.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88" name="Google Shape;48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5093" y="1618243"/>
            <a:ext cx="939775" cy="10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2"/>
          <p:cNvSpPr txBox="1"/>
          <p:nvPr/>
        </p:nvSpPr>
        <p:spPr>
          <a:xfrm>
            <a:off x="7515100" y="2788325"/>
            <a:ext cx="14511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stabby boi</a:t>
            </a:r>
            <a:endParaRPr/>
          </a:p>
        </p:txBody>
      </p:sp>
      <p:pic>
        <p:nvPicPr>
          <p:cNvPr id="490" name="Google Shape;490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8775" y="1646351"/>
            <a:ext cx="1451101" cy="1198861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72"/>
          <p:cNvSpPr txBox="1"/>
          <p:nvPr/>
        </p:nvSpPr>
        <p:spPr>
          <a:xfrm>
            <a:off x="5113100" y="2780675"/>
            <a:ext cx="21273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Life-threatening anaphylactic shock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Endocannabinoids</a:t>
            </a:r>
            <a:endParaRPr/>
          </a:p>
        </p:txBody>
      </p:sp>
      <p:sp>
        <p:nvSpPr>
          <p:cNvPr id="497" name="Google Shape;497;p73"/>
          <p:cNvSpPr txBox="1"/>
          <p:nvPr>
            <p:ph idx="1" type="body"/>
          </p:nvPr>
        </p:nvSpPr>
        <p:spPr>
          <a:xfrm>
            <a:off x="311700" y="1468825"/>
            <a:ext cx="515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Endocannabinoids</a:t>
            </a:r>
            <a:endParaRPr/>
          </a:p>
        </p:txBody>
      </p:sp>
      <p:pic>
        <p:nvPicPr>
          <p:cNvPr id="503" name="Google Shape;50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12015">
            <a:off x="5867783" y="2460355"/>
            <a:ext cx="3021238" cy="1991267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74"/>
          <p:cNvSpPr txBox="1"/>
          <p:nvPr>
            <p:ph idx="1" type="body"/>
          </p:nvPr>
        </p:nvSpPr>
        <p:spPr>
          <a:xfrm>
            <a:off x="311700" y="1468825"/>
            <a:ext cx="78852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Because we didn’t always know how drugs worked. 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Endocannabinoids</a:t>
            </a:r>
            <a:endParaRPr/>
          </a:p>
        </p:txBody>
      </p:sp>
      <p:sp>
        <p:nvSpPr>
          <p:cNvPr id="510" name="Google Shape;510;p75"/>
          <p:cNvSpPr txBox="1"/>
          <p:nvPr>
            <p:ph idx="1" type="body"/>
          </p:nvPr>
        </p:nvSpPr>
        <p:spPr>
          <a:xfrm>
            <a:off x="311700" y="1468825"/>
            <a:ext cx="78852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Because we didn’t always know how drugs worked.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2-AG and </a:t>
            </a:r>
            <a:r>
              <a:rPr lang="en"/>
              <a:t>anandamide</a:t>
            </a:r>
            <a:r>
              <a:rPr lang="en"/>
              <a:t> mainly but there are others.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are synthesized ON DEMAND from post-synaptic membrane!!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511" name="Google Shape;51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150" y="2415900"/>
            <a:ext cx="3148074" cy="236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1900" y="2649675"/>
            <a:ext cx="3230800" cy="22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1425" y="207125"/>
            <a:ext cx="2671825" cy="126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5"/>
          <p:cNvSpPr txBox="1"/>
          <p:nvPr/>
        </p:nvSpPr>
        <p:spPr>
          <a:xfrm>
            <a:off x="4385425" y="318800"/>
            <a:ext cx="21042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the weed drug if you were curious...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6"/>
          <p:cNvSpPr txBox="1"/>
          <p:nvPr>
            <p:ph type="title"/>
          </p:nvPr>
        </p:nvSpPr>
        <p:spPr>
          <a:xfrm>
            <a:off x="276275" y="4869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Endocannabinoids</a:t>
            </a:r>
            <a:endParaRPr/>
          </a:p>
        </p:txBody>
      </p:sp>
      <p:sp>
        <p:nvSpPr>
          <p:cNvPr id="520" name="Google Shape;520;p76"/>
          <p:cNvSpPr txBox="1"/>
          <p:nvPr>
            <p:ph idx="1" type="body"/>
          </p:nvPr>
        </p:nvSpPr>
        <p:spPr>
          <a:xfrm>
            <a:off x="311700" y="1490075"/>
            <a:ext cx="78852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Because we didn’t always know how drugs worked.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2-AG and anandamide mainly but there are others.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signal pathways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521" name="Google Shape;52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662" y="290450"/>
            <a:ext cx="1498674" cy="112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6827" y="363575"/>
            <a:ext cx="1641298" cy="11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7"/>
          <p:cNvSpPr txBox="1"/>
          <p:nvPr>
            <p:ph type="title"/>
          </p:nvPr>
        </p:nvSpPr>
        <p:spPr>
          <a:xfrm>
            <a:off x="276275" y="4869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Endocannabinoids</a:t>
            </a:r>
            <a:endParaRPr/>
          </a:p>
        </p:txBody>
      </p:sp>
      <p:sp>
        <p:nvSpPr>
          <p:cNvPr id="528" name="Google Shape;528;p77"/>
          <p:cNvSpPr txBox="1"/>
          <p:nvPr>
            <p:ph idx="1" type="body"/>
          </p:nvPr>
        </p:nvSpPr>
        <p:spPr>
          <a:xfrm>
            <a:off x="311700" y="1490075"/>
            <a:ext cx="78852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Because we didn’t always know how drugs worked.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2-AG and anandamide mainly but there are others.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signal pathways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 </a:t>
            </a:r>
            <a:endParaRPr/>
          </a:p>
        </p:txBody>
      </p:sp>
      <p:pic>
        <p:nvPicPr>
          <p:cNvPr id="529" name="Google Shape;52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2662" y="290450"/>
            <a:ext cx="1498674" cy="112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6827" y="363575"/>
            <a:ext cx="1641298" cy="112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1194" y="2626725"/>
            <a:ext cx="1979600" cy="190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8263" y="2626725"/>
            <a:ext cx="481012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8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Endocannabinoids</a:t>
            </a:r>
            <a:endParaRPr/>
          </a:p>
        </p:txBody>
      </p:sp>
      <p:sp>
        <p:nvSpPr>
          <p:cNvPr id="538" name="Google Shape;538;p78"/>
          <p:cNvSpPr txBox="1"/>
          <p:nvPr>
            <p:ph idx="1" type="body"/>
          </p:nvPr>
        </p:nvSpPr>
        <p:spPr>
          <a:xfrm>
            <a:off x="311700" y="1468825"/>
            <a:ext cx="3813600" cy="31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Receptors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CB1 and CB2, but I like CB1 more so that’s what I’ll focus 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CB2 has roles in the immune system…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THESE BOIS ARE ALL OVER! And are involved in lots of stuff.</a:t>
            </a:r>
            <a:endParaRPr/>
          </a:p>
        </p:txBody>
      </p:sp>
      <p:pic>
        <p:nvPicPr>
          <p:cNvPr id="539" name="Google Shape;53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6350" y="588375"/>
            <a:ext cx="3448450" cy="21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7700" y="2898225"/>
            <a:ext cx="4544798" cy="209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9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Endocannabinoids</a:t>
            </a:r>
            <a:endParaRPr/>
          </a:p>
        </p:txBody>
      </p:sp>
      <p:sp>
        <p:nvSpPr>
          <p:cNvPr id="546" name="Google Shape;546;p79"/>
          <p:cNvSpPr txBox="1"/>
          <p:nvPr>
            <p:ph idx="1" type="body"/>
          </p:nvPr>
        </p:nvSpPr>
        <p:spPr>
          <a:xfrm>
            <a:off x="311700" y="1468825"/>
            <a:ext cx="515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Receptors-CB1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0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Endocannabinoids</a:t>
            </a:r>
            <a:endParaRPr/>
          </a:p>
        </p:txBody>
      </p:sp>
      <p:sp>
        <p:nvSpPr>
          <p:cNvPr id="552" name="Google Shape;552;p80"/>
          <p:cNvSpPr txBox="1"/>
          <p:nvPr>
            <p:ph idx="1" type="body"/>
          </p:nvPr>
        </p:nvSpPr>
        <p:spPr>
          <a:xfrm>
            <a:off x="311700" y="1468825"/>
            <a:ext cx="51507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Receptors-CB1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metabotropic stuff!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CB1 agonists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Inhibit adenylate cyclase (inhibitory effect on the cell)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Close Ca2+ channels (no mas neurotransmitter release)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Open K+ channels (it leaves and more inhibition).</a:t>
            </a:r>
            <a:endParaRPr/>
          </a:p>
        </p:txBody>
      </p:sp>
      <p:pic>
        <p:nvPicPr>
          <p:cNvPr id="553" name="Google Shape;553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800" y="259900"/>
            <a:ext cx="2884751" cy="21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800" y="2556625"/>
            <a:ext cx="3289831" cy="243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1002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categories that you learn about in psy-220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163700" y="1242250"/>
            <a:ext cx="8520600" cy="39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Amino Acids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Glutamate, GABA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Gaseous neurotransmitters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NO, CO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Nobody ever talks about these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Monoamines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Turns out a bunch of the common ones are biochemically connected!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Catecholamine pathway that links a whole buncha common neurotransmitters (Dopamine &gt; Norepinephrine &gt; Epinephrine)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Serotonin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2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65" name="Google Shape;565;p82"/>
          <p:cNvSpPr txBox="1"/>
          <p:nvPr>
            <p:ph idx="1" type="body"/>
          </p:nvPr>
        </p:nvSpPr>
        <p:spPr>
          <a:xfrm>
            <a:off x="1820450" y="2104750"/>
            <a:ext cx="5150700" cy="15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There are way more neurotransmitters than we talked about here, but these are some of the important ones you’ll hear a lot about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3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71" name="Google Shape;571;p83"/>
          <p:cNvSpPr txBox="1"/>
          <p:nvPr>
            <p:ph idx="1" type="body"/>
          </p:nvPr>
        </p:nvSpPr>
        <p:spPr>
          <a:xfrm>
            <a:off x="1820450" y="2104750"/>
            <a:ext cx="55053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</a:rPr>
              <a:t>Getting a feel for pathways and where they are, and receptor subtypes and what they do, is really helpful for getting a better idea of how and where these all fit together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8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577" name="Google Shape;577;p84"/>
          <p:cNvSpPr txBox="1"/>
          <p:nvPr/>
        </p:nvSpPr>
        <p:spPr>
          <a:xfrm>
            <a:off x="417725" y="1702025"/>
            <a:ext cx="7512600" cy="30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Registration!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1002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categories that you learn about in psy-220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163700" y="1242250"/>
            <a:ext cx="8520600" cy="39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Amino Acids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Glutamate, GABA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Gaseous neurotransmitters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NO, CO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Nobody ever talks about these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Monoamines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Turns out a bunch of the common ones are connected!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Catecholamine pathway that links a whole buncha common neurotransmitters (Dopamine &gt; Norepinephrine &gt; Epinephrine)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Serotonin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Peptide neurotransmitters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Opioids, Oxytocin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10025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categories that you learn about in psy-220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163700" y="1242250"/>
            <a:ext cx="8520600" cy="39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Amino Acids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Glutamate, GABA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Gaseous neurotransmitters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NO, CO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Nobody ever talks about these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Monoamines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Turns out a bunch of the common ones are connected!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Catecholamine pathway that links a whole buncha common neurotransmitters (Dopamine &gt; Norepinephrine &gt; Epinephrine)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Serotonin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Peptide neurotransmitters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big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Opioids, Oxytocin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Others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acetylcholine, endocannabinoids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